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3" r:id="rId2"/>
    <p:sldId id="256" r:id="rId3"/>
    <p:sldId id="262" r:id="rId4"/>
    <p:sldId id="257" r:id="rId5"/>
    <p:sldId id="260" r:id="rId6"/>
    <p:sldId id="261" r:id="rId7"/>
    <p:sldId id="258" r:id="rId8"/>
    <p:sldId id="264" r:id="rId9"/>
    <p:sldId id="259"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72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2BAE84-BD3C-47AF-94D4-6BF6277D525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AABACF-2E89-4004-930B-27F185ACBEB5}" type="datetimeFigureOut">
              <a:rPr lang="en-US" smtClean="0"/>
              <a:t>4/17/2012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2BAE84-BD3C-47AF-94D4-6BF6277D525C}"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1AABACF-2E89-4004-930B-27F185ACBEB5}" type="datetimeFigureOut">
              <a:rPr lang="en-US" smtClean="0"/>
              <a:t>4/17/2012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C2BAE84-BD3C-47AF-94D4-6BF6277D525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file:///C:\Users\peterj\Desktop\Rubric%20Posting%20to%20Discussion%20Thread.docx"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09800"/>
            <a:ext cx="8153400" cy="1676400"/>
          </a:xfrm>
        </p:spPr>
        <p:txBody>
          <a:bodyPr>
            <a:normAutofit fontScale="90000"/>
          </a:bodyPr>
          <a:lstStyle/>
          <a:p>
            <a:pPr algn="ctr"/>
            <a:r>
              <a:rPr lang="en-US" dirty="0" smtClean="0"/>
              <a:t>Analyzing Author Based Meaning of Text using Discussion Threads</a:t>
            </a:r>
            <a:br>
              <a:rPr lang="en-US" dirty="0" smtClean="0"/>
            </a:br>
            <a:r>
              <a:rPr lang="en-US" dirty="0" smtClean="0"/>
              <a:t>(Blogs)</a:t>
            </a:r>
            <a:endParaRPr lang="en-US" dirty="0"/>
          </a:p>
        </p:txBody>
      </p:sp>
    </p:spTree>
    <p:extLst>
      <p:ext uri="{BB962C8B-B14F-4D97-AF65-F5344CB8AC3E}">
        <p14:creationId xmlns:p14="http://schemas.microsoft.com/office/powerpoint/2010/main" val="36989586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143000"/>
            <a:ext cx="6629400" cy="1815882"/>
          </a:xfrm>
          <a:prstGeom prst="rect">
            <a:avLst/>
          </a:prstGeom>
          <a:noFill/>
        </p:spPr>
        <p:txBody>
          <a:bodyPr wrap="square" rtlCol="0">
            <a:spAutoFit/>
          </a:bodyPr>
          <a:lstStyle/>
          <a:p>
            <a:pPr algn="ctr"/>
            <a:r>
              <a:rPr lang="en-US" sz="2800" dirty="0" smtClean="0"/>
              <a:t>Read Aloud from “The China Study”, pages 44-45, T. Colin Campbell, PHD and Thomas M. Campbell II</a:t>
            </a:r>
            <a:endParaRPr lang="en-US" sz="2800" dirty="0"/>
          </a:p>
        </p:txBody>
      </p:sp>
      <p:sp>
        <p:nvSpPr>
          <p:cNvPr id="3" name="TextBox 2"/>
          <p:cNvSpPr txBox="1"/>
          <p:nvPr/>
        </p:nvSpPr>
        <p:spPr>
          <a:xfrm>
            <a:off x="1750522" y="3829853"/>
            <a:ext cx="4648200" cy="954107"/>
          </a:xfrm>
          <a:prstGeom prst="rect">
            <a:avLst/>
          </a:prstGeom>
          <a:noFill/>
        </p:spPr>
        <p:txBody>
          <a:bodyPr wrap="square" rtlCol="0">
            <a:spAutoFit/>
          </a:bodyPr>
          <a:lstStyle/>
          <a:p>
            <a:pPr algn="ctr"/>
            <a:r>
              <a:rPr lang="en-US" sz="2800" dirty="0" smtClean="0"/>
              <a:t>What attributes  do you recognize?</a:t>
            </a:r>
            <a:endParaRPr lang="en-US" sz="2800" dirty="0"/>
          </a:p>
        </p:txBody>
      </p:sp>
    </p:spTree>
    <p:extLst>
      <p:ext uri="{BB962C8B-B14F-4D97-AF65-F5344CB8AC3E}">
        <p14:creationId xmlns:p14="http://schemas.microsoft.com/office/powerpoint/2010/main" val="213028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90600"/>
            <a:ext cx="7162800" cy="1384995"/>
          </a:xfrm>
          <a:prstGeom prst="rect">
            <a:avLst/>
          </a:prstGeom>
          <a:noFill/>
        </p:spPr>
        <p:txBody>
          <a:bodyPr wrap="square" rtlCol="0">
            <a:spAutoFit/>
          </a:bodyPr>
          <a:lstStyle/>
          <a:p>
            <a:pPr algn="ctr"/>
            <a:r>
              <a:rPr lang="en-US" sz="2800" dirty="0" smtClean="0"/>
              <a:t>Silently Read excerpt from “The Immortal Life of Henrietta Lacks”, </a:t>
            </a:r>
            <a:endParaRPr lang="en-US" sz="2800" dirty="0" smtClean="0"/>
          </a:p>
          <a:p>
            <a:pPr algn="ctr"/>
            <a:r>
              <a:rPr lang="en-US" sz="2800" dirty="0" smtClean="0"/>
              <a:t>p</a:t>
            </a:r>
            <a:r>
              <a:rPr lang="en-US" sz="2800" dirty="0" smtClean="0"/>
              <a:t>. 127,128, Rebecca </a:t>
            </a:r>
            <a:r>
              <a:rPr lang="en-US" sz="2800" dirty="0" err="1" smtClean="0"/>
              <a:t>Skloot</a:t>
            </a:r>
            <a:r>
              <a:rPr lang="en-US" sz="2800" dirty="0" smtClean="0"/>
              <a:t>.</a:t>
            </a:r>
            <a:endParaRPr lang="en-US" sz="2800" dirty="0"/>
          </a:p>
        </p:txBody>
      </p:sp>
      <p:sp>
        <p:nvSpPr>
          <p:cNvPr id="3" name="TextBox 2"/>
          <p:cNvSpPr txBox="1"/>
          <p:nvPr/>
        </p:nvSpPr>
        <p:spPr>
          <a:xfrm>
            <a:off x="914400" y="2667000"/>
            <a:ext cx="6629400" cy="3477875"/>
          </a:xfrm>
          <a:prstGeom prst="rect">
            <a:avLst/>
          </a:prstGeom>
          <a:noFill/>
        </p:spPr>
        <p:txBody>
          <a:bodyPr wrap="square" rtlCol="0">
            <a:spAutoFit/>
          </a:bodyPr>
          <a:lstStyle/>
          <a:p>
            <a:pPr algn="ctr"/>
            <a:r>
              <a:rPr lang="en-US" sz="2800" b="1" dirty="0" smtClean="0"/>
              <a:t>Blog Post:</a:t>
            </a:r>
          </a:p>
          <a:p>
            <a:pPr algn="ctr"/>
            <a:r>
              <a:rPr lang="en-US" sz="2800" dirty="0" smtClean="0"/>
              <a:t>Explain why you think the author wrote this piece?</a:t>
            </a:r>
          </a:p>
          <a:p>
            <a:pPr algn="ctr"/>
            <a:r>
              <a:rPr lang="en-US" sz="2800" dirty="0" smtClean="0"/>
              <a:t>What attributes did the author use to accomplish this?</a:t>
            </a:r>
          </a:p>
          <a:p>
            <a:pPr algn="ctr"/>
            <a:r>
              <a:rPr lang="en-US" sz="2800" dirty="0" smtClean="0"/>
              <a:t>Why did the author include this information?</a:t>
            </a:r>
          </a:p>
          <a:p>
            <a:endParaRPr lang="en-US" sz="2400" dirty="0"/>
          </a:p>
        </p:txBody>
      </p:sp>
    </p:spTree>
    <p:extLst>
      <p:ext uri="{BB962C8B-B14F-4D97-AF65-F5344CB8AC3E}">
        <p14:creationId xmlns:p14="http://schemas.microsoft.com/office/powerpoint/2010/main" val="415079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1000"/>
                                        <p:tgtEl>
                                          <p:spTgt spid="3">
                                            <p:txEl>
                                              <p:pRg st="3" end="3"/>
                                            </p:txEl>
                                          </p:spTgt>
                                        </p:tgtEl>
                                      </p:cBhvr>
                                    </p:animEffect>
                                    <p:anim calcmode="lin" valueType="num">
                                      <p:cBhvr>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533400"/>
            <a:ext cx="8458200" cy="5940088"/>
          </a:xfrm>
          <a:prstGeom prst="rect">
            <a:avLst/>
          </a:prstGeom>
          <a:noFill/>
        </p:spPr>
        <p:txBody>
          <a:bodyPr wrap="square" rtlCol="0">
            <a:spAutoFit/>
          </a:bodyPr>
          <a:lstStyle/>
          <a:p>
            <a:r>
              <a:rPr lang="en-US" b="1" dirty="0" smtClean="0"/>
              <a:t>Chevron Ad:</a:t>
            </a:r>
          </a:p>
          <a:p>
            <a:r>
              <a:rPr lang="en-US" dirty="0" smtClean="0"/>
              <a:t>To </a:t>
            </a:r>
            <a:r>
              <a:rPr lang="en-US" dirty="0"/>
              <a:t>protect marine life, it helps to speak the language. </a:t>
            </a:r>
          </a:p>
          <a:p>
            <a:r>
              <a:rPr lang="en-US" dirty="0"/>
              <a:t>When we dismantled four offshore oil platforms near Santa Barbara, we projected killer whale calls underwater to coax creatures away while we worked. A sonogram of the sound is pictured at left. It was just one part of an effort that went beyond regulatory requirements to ensure not a single marine mammal was hurt. We began by hiring an independent marine mammal consultant who prepared a wildlife protection plan, especially crucial since the Santa Barbara Channel hosts one of the most diverse mixes of sea life in the world. To avoid the gray whale's migration season, we scheduled dismantlement during summer and completed it in the fall by working 24 hours a day. A legally required 1000-yard safety zone was voluntarily extended to four miles around each platform. A large research vessel, smaller boats, aircraft and an underwater remote-operated camera were all used for observation. Divers, acoustic specialists and scientists watched and listened for any wildlife entering the safety zone. Many of these measures were not required by government agencies but were dictated by our own policies. To us, environmental protection is not only right, it's smart business. So that we're not just known for how we work in an area, but how we leave it</a:t>
            </a:r>
            <a:r>
              <a:rPr lang="en-US" dirty="0" smtClean="0"/>
              <a:t>.</a:t>
            </a:r>
          </a:p>
        </p:txBody>
      </p:sp>
    </p:spTree>
    <p:extLst>
      <p:ext uri="{BB962C8B-B14F-4D97-AF65-F5344CB8AC3E}">
        <p14:creationId xmlns:p14="http://schemas.microsoft.com/office/powerpoint/2010/main" val="1728506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1295400"/>
            <a:ext cx="6858000" cy="3323987"/>
          </a:xfrm>
          <a:prstGeom prst="rect">
            <a:avLst/>
          </a:prstGeom>
          <a:noFill/>
        </p:spPr>
        <p:txBody>
          <a:bodyPr wrap="square" rtlCol="0">
            <a:spAutoFit/>
          </a:bodyPr>
          <a:lstStyle/>
          <a:p>
            <a:pPr algn="ctr"/>
            <a:r>
              <a:rPr lang="en-US" sz="3200" dirty="0" smtClean="0"/>
              <a:t>Blog Post:</a:t>
            </a:r>
          </a:p>
          <a:p>
            <a:pPr algn="ctr"/>
            <a:r>
              <a:rPr lang="en-US" sz="3200" dirty="0" smtClean="0"/>
              <a:t>What is the writer’s intent?</a:t>
            </a:r>
          </a:p>
          <a:p>
            <a:pPr algn="ctr"/>
            <a:r>
              <a:rPr lang="en-US" sz="3200" dirty="0" smtClean="0"/>
              <a:t>(Why do you think the author(s) wrote this piece?)</a:t>
            </a:r>
          </a:p>
          <a:p>
            <a:pPr algn="ctr"/>
            <a:endParaRPr lang="en-US" sz="3200" dirty="0"/>
          </a:p>
          <a:p>
            <a:pPr algn="ctr"/>
            <a:r>
              <a:rPr lang="en-US" sz="3200" dirty="0" smtClean="0"/>
              <a:t>(For full credit use a </a:t>
            </a:r>
            <a:r>
              <a:rPr lang="en-US" sz="3200" dirty="0" smtClean="0">
                <a:hlinkClick r:id="rId2" action="ppaction://hlinkfile"/>
              </a:rPr>
              <a:t>rubric</a:t>
            </a:r>
            <a:r>
              <a:rPr lang="en-US" sz="3200" dirty="0" smtClean="0"/>
              <a:t>)</a:t>
            </a:r>
          </a:p>
          <a:p>
            <a:pPr algn="ctr"/>
            <a:endParaRPr lang="en-US" dirty="0"/>
          </a:p>
        </p:txBody>
      </p:sp>
    </p:spTree>
    <p:extLst>
      <p:ext uri="{BB962C8B-B14F-4D97-AF65-F5344CB8AC3E}">
        <p14:creationId xmlns:p14="http://schemas.microsoft.com/office/powerpoint/2010/main" val="2844015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1960" y="914400"/>
            <a:ext cx="8458200" cy="5016758"/>
          </a:xfrm>
          <a:prstGeom prst="rect">
            <a:avLst/>
          </a:prstGeom>
          <a:noFill/>
        </p:spPr>
        <p:txBody>
          <a:bodyPr wrap="square" rtlCol="0">
            <a:spAutoFit/>
          </a:bodyPr>
          <a:lstStyle/>
          <a:p>
            <a:pPr algn="ctr"/>
            <a:r>
              <a:rPr lang="en-US" sz="3200" dirty="0" smtClean="0"/>
              <a:t>What is the writer’s intent?</a:t>
            </a:r>
          </a:p>
          <a:p>
            <a:pPr algn="ctr"/>
            <a:endParaRPr lang="en-US" sz="3200" dirty="0"/>
          </a:p>
          <a:p>
            <a:pPr algn="ctr"/>
            <a:r>
              <a:rPr lang="en-US" sz="3200" dirty="0" smtClean="0"/>
              <a:t>To convey an image of Chevron as compassionate and caring.</a:t>
            </a:r>
          </a:p>
          <a:p>
            <a:pPr algn="ctr"/>
            <a:endParaRPr lang="en-US" sz="3200" dirty="0"/>
          </a:p>
          <a:p>
            <a:pPr algn="ctr"/>
            <a:r>
              <a:rPr lang="en-US" sz="3200" dirty="0" smtClean="0"/>
              <a:t>Use this as a springboard for higher order thinking!!</a:t>
            </a:r>
          </a:p>
          <a:p>
            <a:endParaRPr lang="en-US" sz="3200" dirty="0" smtClean="0"/>
          </a:p>
          <a:p>
            <a:endParaRPr lang="en-US" sz="3200" dirty="0" smtClean="0"/>
          </a:p>
          <a:p>
            <a:endParaRPr lang="en-US" sz="3200" dirty="0" smtClean="0"/>
          </a:p>
        </p:txBody>
      </p:sp>
    </p:spTree>
    <p:extLst>
      <p:ext uri="{BB962C8B-B14F-4D97-AF65-F5344CB8AC3E}">
        <p14:creationId xmlns:p14="http://schemas.microsoft.com/office/powerpoint/2010/main" val="53441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1000"/>
                                        <p:tgtEl>
                                          <p:spTgt spid="4">
                                            <p:txEl>
                                              <p:pRg st="2" end="2"/>
                                            </p:txEl>
                                          </p:spTgt>
                                        </p:tgtEl>
                                      </p:cBhvr>
                                    </p:animEffect>
                                    <p:anim calcmode="lin" valueType="num">
                                      <p:cBhvr>
                                        <p:cTn id="1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1000"/>
                                        <p:tgtEl>
                                          <p:spTgt spid="4">
                                            <p:txEl>
                                              <p:pRg st="4" end="4"/>
                                            </p:txEl>
                                          </p:spTgt>
                                        </p:tgtEl>
                                      </p:cBhvr>
                                    </p:animEffect>
                                    <p:anim calcmode="lin" valueType="num">
                                      <p:cBhvr>
                                        <p:cTn id="2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199"/>
            <a:ext cx="7924800" cy="5509200"/>
          </a:xfrm>
          <a:prstGeom prst="rect">
            <a:avLst/>
          </a:prstGeom>
          <a:noFill/>
        </p:spPr>
        <p:txBody>
          <a:bodyPr wrap="square" rtlCol="0">
            <a:spAutoFit/>
          </a:bodyPr>
          <a:lstStyle/>
          <a:p>
            <a:pPr algn="ctr"/>
            <a:r>
              <a:rPr lang="en-US" sz="3200" b="1" dirty="0" smtClean="0"/>
              <a:t>Blog Post:</a:t>
            </a:r>
          </a:p>
          <a:p>
            <a:pPr algn="ctr"/>
            <a:r>
              <a:rPr lang="en-US" sz="3200" dirty="0" smtClean="0"/>
              <a:t>What attributes did the writer use to convey an image of Chevron as compassionate and caring?</a:t>
            </a:r>
          </a:p>
          <a:p>
            <a:pPr algn="ctr"/>
            <a:endParaRPr lang="en-US" sz="3200" dirty="0"/>
          </a:p>
          <a:p>
            <a:pPr algn="ctr"/>
            <a:r>
              <a:rPr lang="en-US" sz="3200" dirty="0" smtClean="0"/>
              <a:t>Explain </a:t>
            </a:r>
            <a:r>
              <a:rPr lang="en-US" sz="3200" dirty="0"/>
              <a:t>how </a:t>
            </a:r>
            <a:r>
              <a:rPr lang="en-US" sz="3200" dirty="0" smtClean="0"/>
              <a:t>these attributes support </a:t>
            </a:r>
            <a:r>
              <a:rPr lang="en-US" sz="3200" dirty="0"/>
              <a:t>the </a:t>
            </a:r>
            <a:r>
              <a:rPr lang="en-US" sz="3200" dirty="0" smtClean="0"/>
              <a:t>writers purpose.</a:t>
            </a:r>
          </a:p>
          <a:p>
            <a:pPr algn="ctr"/>
            <a:endParaRPr lang="en-US" sz="3200" dirty="0"/>
          </a:p>
          <a:p>
            <a:pPr algn="ctr"/>
            <a:r>
              <a:rPr lang="en-US" sz="3200" dirty="0" smtClean="0"/>
              <a:t>Respond to 2 of your classmates posts.  Do you agree or disagree?  Why or why not</a:t>
            </a:r>
            <a:r>
              <a:rPr lang="en-US" sz="3200" dirty="0" smtClean="0"/>
              <a:t>?</a:t>
            </a:r>
            <a:endParaRPr lang="en-US" sz="3200" dirty="0" smtClean="0"/>
          </a:p>
        </p:txBody>
      </p:sp>
    </p:spTree>
    <p:extLst>
      <p:ext uri="{BB962C8B-B14F-4D97-AF65-F5344CB8AC3E}">
        <p14:creationId xmlns:p14="http://schemas.microsoft.com/office/powerpoint/2010/main" val="174132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3440" y="2006411"/>
            <a:ext cx="7391400" cy="2062103"/>
          </a:xfrm>
          <a:prstGeom prst="rect">
            <a:avLst/>
          </a:prstGeom>
          <a:noFill/>
        </p:spPr>
        <p:txBody>
          <a:bodyPr wrap="square" rtlCol="0">
            <a:spAutoFit/>
          </a:bodyPr>
          <a:lstStyle/>
          <a:p>
            <a:pPr algn="ctr"/>
            <a:r>
              <a:rPr lang="en-US" sz="3200" dirty="0" smtClean="0">
                <a:solidFill>
                  <a:srgbClr val="FF0000"/>
                </a:solidFill>
              </a:rPr>
              <a:t>Examples:</a:t>
            </a:r>
          </a:p>
          <a:p>
            <a:pPr algn="ctr"/>
            <a:r>
              <a:rPr lang="en-US" sz="3200" dirty="0"/>
              <a:t>Almost every assertion is an example of a broader idea. Implied meanings are in boldface. </a:t>
            </a:r>
          </a:p>
        </p:txBody>
      </p:sp>
    </p:spTree>
    <p:extLst>
      <p:ext uri="{BB962C8B-B14F-4D97-AF65-F5344CB8AC3E}">
        <p14:creationId xmlns:p14="http://schemas.microsoft.com/office/powerpoint/2010/main" val="1885437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199"/>
            <a:ext cx="7772400" cy="6001643"/>
          </a:xfrm>
          <a:prstGeom prst="rect">
            <a:avLst/>
          </a:prstGeom>
          <a:noFill/>
        </p:spPr>
        <p:txBody>
          <a:bodyPr wrap="square" rtlCol="0">
            <a:spAutoFit/>
          </a:bodyPr>
          <a:lstStyle/>
          <a:p>
            <a:r>
              <a:rPr lang="en-US" sz="2400" b="1" dirty="0" smtClean="0"/>
              <a:t>Example:</a:t>
            </a:r>
            <a:r>
              <a:rPr lang="en-US" sz="2400" dirty="0" smtClean="0"/>
              <a:t>  we projected killer whale calls underwater to coax creatures away while we worked.</a:t>
            </a:r>
            <a:br>
              <a:rPr lang="en-US" sz="2400" dirty="0" smtClean="0"/>
            </a:br>
            <a:r>
              <a:rPr lang="en-US" sz="2400" b="1" dirty="0" smtClean="0"/>
              <a:t>we cared about the well-being of those creatures, not only about our oil platform</a:t>
            </a:r>
            <a:r>
              <a:rPr lang="en-US" sz="2400" dirty="0" smtClean="0"/>
              <a:t/>
            </a:r>
            <a:br>
              <a:rPr lang="en-US" sz="2400" dirty="0" smtClean="0"/>
            </a:br>
            <a:endParaRPr lang="en-US" sz="2400" dirty="0" smtClean="0"/>
          </a:p>
          <a:p>
            <a:r>
              <a:rPr lang="en-US" sz="2400" b="1" dirty="0" smtClean="0"/>
              <a:t>Example:  </a:t>
            </a:r>
            <a:r>
              <a:rPr lang="en-US" sz="2400" dirty="0" smtClean="0"/>
              <a:t>A sonogram of the sound is pictured at left. It was just one part of an effort that went beyond regulatory requirements</a:t>
            </a:r>
            <a:br>
              <a:rPr lang="en-US" sz="2400" dirty="0" smtClean="0"/>
            </a:br>
            <a:r>
              <a:rPr lang="en-US" sz="2400" b="1" dirty="0" smtClean="0"/>
              <a:t>we didn't have to do it--we cared enough to</a:t>
            </a:r>
            <a:r>
              <a:rPr lang="en-US" sz="2400" dirty="0" smtClean="0"/>
              <a:t/>
            </a:r>
            <a:br>
              <a:rPr lang="en-US" sz="2400" dirty="0" smtClean="0"/>
            </a:br>
            <a:endParaRPr lang="en-US" sz="2400" dirty="0" smtClean="0"/>
          </a:p>
          <a:p>
            <a:r>
              <a:rPr lang="en-US" sz="2400" b="1" dirty="0" smtClean="0"/>
              <a:t>Example:  </a:t>
            </a:r>
            <a:r>
              <a:rPr lang="en-US" sz="2400" dirty="0" smtClean="0"/>
              <a:t>We began by hiring an independent marine mammal consultant</a:t>
            </a:r>
            <a:br>
              <a:rPr lang="en-US" sz="2400" dirty="0" smtClean="0"/>
            </a:br>
            <a:r>
              <a:rPr lang="en-US" sz="2400" b="1" dirty="0" smtClean="0"/>
              <a:t>we wanted to be objective to make sure we did the right thing from the animals' standpoint</a:t>
            </a:r>
            <a:endParaRPr lang="en-US" sz="2400" dirty="0"/>
          </a:p>
        </p:txBody>
      </p:sp>
    </p:spTree>
    <p:extLst>
      <p:ext uri="{BB962C8B-B14F-4D97-AF65-F5344CB8AC3E}">
        <p14:creationId xmlns:p14="http://schemas.microsoft.com/office/powerpoint/2010/main" val="1549823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0040" y="380999"/>
            <a:ext cx="8229600" cy="6186309"/>
          </a:xfrm>
          <a:prstGeom prst="rect">
            <a:avLst/>
          </a:prstGeom>
          <a:noFill/>
        </p:spPr>
        <p:txBody>
          <a:bodyPr wrap="square" rtlCol="0">
            <a:spAutoFit/>
          </a:bodyPr>
          <a:lstStyle/>
          <a:p>
            <a:r>
              <a:rPr lang="en-US" sz="2200" b="1" dirty="0" smtClean="0"/>
              <a:t>Example:  </a:t>
            </a:r>
            <a:r>
              <a:rPr lang="en-US" sz="2200" dirty="0" smtClean="0"/>
              <a:t>we </a:t>
            </a:r>
            <a:r>
              <a:rPr lang="en-US" sz="2200" dirty="0"/>
              <a:t>scheduled dismantlement during summer and completed it in the fall by working 24 hours a day.</a:t>
            </a:r>
            <a:br>
              <a:rPr lang="en-US" sz="2200" dirty="0"/>
            </a:br>
            <a:r>
              <a:rPr lang="en-US" sz="2200" b="1" dirty="0"/>
              <a:t>we worked extraordinarily hard and were extraordinarily careful</a:t>
            </a:r>
            <a:r>
              <a:rPr lang="en-US" sz="2200" b="1" dirty="0" smtClean="0"/>
              <a:t>.</a:t>
            </a:r>
          </a:p>
          <a:p>
            <a:r>
              <a:rPr lang="en-US" sz="2200" dirty="0"/>
              <a:t/>
            </a:r>
            <a:br>
              <a:rPr lang="en-US" sz="2200" dirty="0"/>
            </a:br>
            <a:r>
              <a:rPr lang="en-US" sz="2200" b="1" dirty="0" smtClean="0"/>
              <a:t>Example:  </a:t>
            </a:r>
            <a:r>
              <a:rPr lang="en-US" sz="2200" dirty="0" smtClean="0"/>
              <a:t>A </a:t>
            </a:r>
            <a:r>
              <a:rPr lang="en-US" sz="2200" dirty="0"/>
              <a:t>legally required 1000-yard safety zone was voluntarily extended to four miles around each platform.</a:t>
            </a:r>
            <a:br>
              <a:rPr lang="en-US" sz="2200" dirty="0"/>
            </a:br>
            <a:r>
              <a:rPr lang="en-US" sz="2200" b="1" dirty="0"/>
              <a:t>again, we took extra precautions and did more than we had to</a:t>
            </a:r>
            <a:r>
              <a:rPr lang="en-US" sz="2200" dirty="0"/>
              <a:t/>
            </a:r>
            <a:br>
              <a:rPr lang="en-US" sz="2200" dirty="0"/>
            </a:br>
            <a:endParaRPr lang="en-US" sz="2200" dirty="0" smtClean="0"/>
          </a:p>
          <a:p>
            <a:r>
              <a:rPr lang="en-US" sz="2200" b="1" dirty="0" smtClean="0"/>
              <a:t>Example:  </a:t>
            </a:r>
            <a:r>
              <a:rPr lang="en-US" sz="2200" dirty="0" smtClean="0"/>
              <a:t>A </a:t>
            </a:r>
            <a:r>
              <a:rPr lang="en-US" sz="2200" dirty="0"/>
              <a:t>large research vessel, smaller boats, aircraft and an underwater remote-operated camera were all used for observation.</a:t>
            </a:r>
            <a:br>
              <a:rPr lang="en-US" sz="2200" dirty="0"/>
            </a:br>
            <a:r>
              <a:rPr lang="en-US" sz="2200" b="1" dirty="0"/>
              <a:t>again, more care and expenditure to assure safety</a:t>
            </a:r>
            <a:r>
              <a:rPr lang="en-US" sz="2200" dirty="0"/>
              <a:t/>
            </a:r>
            <a:br>
              <a:rPr lang="en-US" sz="2200" dirty="0"/>
            </a:br>
            <a:endParaRPr lang="en-US" sz="2200" dirty="0" smtClean="0"/>
          </a:p>
          <a:p>
            <a:r>
              <a:rPr lang="en-US" sz="2200" b="1" dirty="0" smtClean="0"/>
              <a:t>Example:  </a:t>
            </a:r>
            <a:r>
              <a:rPr lang="en-US" sz="2200" dirty="0" smtClean="0"/>
              <a:t>Divers</a:t>
            </a:r>
            <a:r>
              <a:rPr lang="en-US" sz="2200" dirty="0"/>
              <a:t>, acoustic specialists and scientists watched and listened</a:t>
            </a:r>
            <a:br>
              <a:rPr lang="en-US" sz="2200" dirty="0"/>
            </a:br>
            <a:endParaRPr lang="en-US" sz="2200" dirty="0"/>
          </a:p>
        </p:txBody>
      </p:sp>
    </p:spTree>
    <p:extLst>
      <p:ext uri="{BB962C8B-B14F-4D97-AF65-F5344CB8AC3E}">
        <p14:creationId xmlns:p14="http://schemas.microsoft.com/office/powerpoint/2010/main" val="4811040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7772400" cy="5724644"/>
          </a:xfrm>
          <a:prstGeom prst="rect">
            <a:avLst/>
          </a:prstGeom>
          <a:noFill/>
        </p:spPr>
        <p:txBody>
          <a:bodyPr wrap="square" rtlCol="0">
            <a:spAutoFit/>
          </a:bodyPr>
          <a:lstStyle/>
          <a:p>
            <a:r>
              <a:rPr lang="en-US" sz="2800" dirty="0" smtClean="0"/>
              <a:t>   </a:t>
            </a:r>
            <a:endParaRPr lang="en-US" sz="2800" dirty="0" smtClean="0"/>
          </a:p>
          <a:p>
            <a:r>
              <a:rPr lang="en-US" sz="2800" dirty="0" smtClean="0"/>
              <a:t>In addition, we see </a:t>
            </a:r>
            <a:r>
              <a:rPr lang="en-US" sz="2800" dirty="0"/>
              <a:t>a number of </a:t>
            </a:r>
            <a:r>
              <a:rPr lang="en-US" sz="2800" dirty="0">
                <a:solidFill>
                  <a:srgbClr val="FF0000"/>
                </a:solidFill>
              </a:rPr>
              <a:t>patterns</a:t>
            </a:r>
            <a:r>
              <a:rPr lang="en-US" sz="2800" dirty="0"/>
              <a:t> of content running throughout the text: </a:t>
            </a:r>
            <a:endParaRPr lang="en-US" sz="2800" dirty="0" smtClean="0"/>
          </a:p>
          <a:p>
            <a:endParaRPr lang="en-US" sz="2800" dirty="0"/>
          </a:p>
          <a:p>
            <a:pPr marL="285750" lvl="0" indent="-285750">
              <a:buFont typeface="Wingdings" pitchFamily="2" charset="2"/>
              <a:buChar char="§"/>
            </a:pPr>
            <a:r>
              <a:rPr lang="en-US" sz="2800" dirty="0">
                <a:solidFill>
                  <a:schemeClr val="accent1">
                    <a:lumMod val="50000"/>
                  </a:schemeClr>
                </a:solidFill>
              </a:rPr>
              <a:t>actions</a:t>
            </a:r>
            <a:r>
              <a:rPr lang="en-US" sz="2800" dirty="0"/>
              <a:t> taken for the benefit of the animals </a:t>
            </a:r>
            <a:endParaRPr lang="en-US" sz="2800" dirty="0" smtClean="0"/>
          </a:p>
          <a:p>
            <a:pPr lvl="0"/>
            <a:endParaRPr lang="en-US" sz="2800" dirty="0"/>
          </a:p>
          <a:p>
            <a:pPr marL="285750" lvl="0" indent="-285750">
              <a:buFont typeface="Wingdings" pitchFamily="2" charset="2"/>
              <a:buChar char="§"/>
            </a:pPr>
            <a:r>
              <a:rPr lang="en-US" sz="2800" dirty="0">
                <a:solidFill>
                  <a:schemeClr val="accent1">
                    <a:lumMod val="50000"/>
                  </a:schemeClr>
                </a:solidFill>
              </a:rPr>
              <a:t>actions </a:t>
            </a:r>
            <a:r>
              <a:rPr lang="en-US" sz="2800" dirty="0"/>
              <a:t>taken beyond regulatory requirements </a:t>
            </a:r>
            <a:endParaRPr lang="en-US" sz="2800" dirty="0" smtClean="0"/>
          </a:p>
          <a:p>
            <a:pPr lvl="0"/>
            <a:endParaRPr lang="en-US" sz="2800" dirty="0"/>
          </a:p>
          <a:p>
            <a:pPr marL="285750" lvl="0" indent="-285750">
              <a:buFont typeface="Wingdings" pitchFamily="2" charset="2"/>
              <a:buChar char="§"/>
            </a:pPr>
            <a:r>
              <a:rPr lang="en-US" sz="2800" dirty="0">
                <a:solidFill>
                  <a:schemeClr val="accent1">
                    <a:lumMod val="50000"/>
                  </a:schemeClr>
                </a:solidFill>
              </a:rPr>
              <a:t>actions</a:t>
            </a:r>
            <a:r>
              <a:rPr lang="en-US" sz="2800" dirty="0"/>
              <a:t> that go beyond the simple, the easy, or the obvious</a:t>
            </a:r>
          </a:p>
          <a:p>
            <a:endParaRPr lang="en-US" sz="3000" dirty="0"/>
          </a:p>
        </p:txBody>
      </p:sp>
    </p:spTree>
    <p:extLst>
      <p:ext uri="{BB962C8B-B14F-4D97-AF65-F5344CB8AC3E}">
        <p14:creationId xmlns:p14="http://schemas.microsoft.com/office/powerpoint/2010/main" val="39181781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116</TotalTime>
  <Words>531</Words>
  <Application>Microsoft Office PowerPoint</Application>
  <PresentationFormat>On-screen Show (4:3)</PresentationFormat>
  <Paragraphs>46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Aspect</vt:lpstr>
      <vt:lpstr>Analyzing Author Based Meaning of Text using Discussion Threads (Blogs)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School District of Superior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Peterson, Judy</dc:creator>
  <cp:lastModifiedBy>Peterson, Judy</cp:lastModifiedBy>
  <cp:revision>13</cp:revision>
  <dcterms:created xsi:type="dcterms:W3CDTF">2012-04-02T18:10:29Z</dcterms:created>
  <dcterms:modified xsi:type="dcterms:W3CDTF">2012-04-17T14:26:26Z</dcterms:modified>
</cp:coreProperties>
</file>